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80" r:id="rId1"/>
  </p:sldMasterIdLst>
  <p:sldIdLst>
    <p:sldId id="269" r:id="rId2"/>
    <p:sldId id="257" r:id="rId3"/>
    <p:sldId id="258" r:id="rId4"/>
    <p:sldId id="259" r:id="rId5"/>
    <p:sldId id="266" r:id="rId6"/>
    <p:sldId id="260" r:id="rId7"/>
    <p:sldId id="270" r:id="rId8"/>
    <p:sldId id="261" r:id="rId9"/>
    <p:sldId id="262" r:id="rId10"/>
    <p:sldId id="267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4A7E0-485E-46A7-8965-D471358A8A40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FF0722-5805-4F4B-BE88-536CAFB2AF53}">
      <dgm:prSet phldrT="[Текст]" custT="1"/>
      <dgm:spPr/>
      <dgm:t>
        <a:bodyPr/>
        <a:lstStyle/>
        <a:p>
          <a:r>
            <a:rPr lang="ru-RU" sz="2800" dirty="0" smtClean="0">
              <a:latin typeface="Calibri" pitchFamily="34" charset="0"/>
            </a:rPr>
            <a:t>Состав ТПМПК</a:t>
          </a:r>
          <a:endParaRPr lang="ru-RU" sz="2800" dirty="0">
            <a:latin typeface="Calibri" pitchFamily="34" charset="0"/>
          </a:endParaRPr>
        </a:p>
      </dgm:t>
    </dgm:pt>
    <dgm:pt modelId="{5AFB2923-5058-47BF-A63A-01424FBD182E}" type="parTrans" cxnId="{ABDE8BAB-8DAB-4270-9449-380B30D625B3}">
      <dgm:prSet/>
      <dgm:spPr/>
      <dgm:t>
        <a:bodyPr/>
        <a:lstStyle/>
        <a:p>
          <a:endParaRPr lang="ru-RU"/>
        </a:p>
      </dgm:t>
    </dgm:pt>
    <dgm:pt modelId="{F1B7CF87-78FE-4F06-9DCF-81A836684B51}" type="sibTrans" cxnId="{ABDE8BAB-8DAB-4270-9449-380B30D625B3}">
      <dgm:prSet/>
      <dgm:spPr/>
      <dgm:t>
        <a:bodyPr/>
        <a:lstStyle/>
        <a:p>
          <a:endParaRPr lang="ru-RU"/>
        </a:p>
      </dgm:t>
    </dgm:pt>
    <dgm:pt modelId="{6F36B0A8-928A-4601-8793-77D7DD038538}">
      <dgm:prSet phldrT="[Текст]"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Руководитель комиссии, социальный педагог</a:t>
          </a:r>
        </a:p>
        <a:p>
          <a:r>
            <a:rPr lang="ru-RU" b="0" i="1" dirty="0" smtClean="0">
              <a:latin typeface="Calibri" pitchFamily="34" charset="0"/>
            </a:rPr>
            <a:t>Краюхина Надежда Александровна</a:t>
          </a:r>
          <a:endParaRPr lang="ru-RU" b="0" i="1" dirty="0">
            <a:latin typeface="Calibri" pitchFamily="34" charset="0"/>
          </a:endParaRPr>
        </a:p>
      </dgm:t>
    </dgm:pt>
    <dgm:pt modelId="{2ABAD6E7-5C4C-4984-B760-10D250C1418D}" type="parTrans" cxnId="{4DA7BCF6-9614-43A8-8F1C-AA9B4F45E9D1}">
      <dgm:prSet/>
      <dgm:spPr/>
      <dgm:t>
        <a:bodyPr/>
        <a:lstStyle/>
        <a:p>
          <a:endParaRPr lang="ru-RU"/>
        </a:p>
      </dgm:t>
    </dgm:pt>
    <dgm:pt modelId="{E39E8A8D-F52D-4F66-AEE7-64D126B72009}" type="sibTrans" cxnId="{4DA7BCF6-9614-43A8-8F1C-AA9B4F45E9D1}">
      <dgm:prSet/>
      <dgm:spPr/>
      <dgm:t>
        <a:bodyPr/>
        <a:lstStyle/>
        <a:p>
          <a:endParaRPr lang="ru-RU"/>
        </a:p>
      </dgm:t>
    </dgm:pt>
    <dgm:pt modelId="{29196AA8-4764-4E12-9F25-699EABDA7414}">
      <dgm:prSet phldrT="[Текст]"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Врач-психиатр</a:t>
          </a:r>
        </a:p>
        <a:p>
          <a:r>
            <a:rPr lang="ru-RU" i="1" dirty="0" smtClean="0">
              <a:latin typeface="Calibri" pitchFamily="34" charset="0"/>
            </a:rPr>
            <a:t>Рыбников Александр Николаевич</a:t>
          </a:r>
          <a:endParaRPr lang="ru-RU" i="1" dirty="0">
            <a:latin typeface="Calibri" pitchFamily="34" charset="0"/>
          </a:endParaRPr>
        </a:p>
      </dgm:t>
    </dgm:pt>
    <dgm:pt modelId="{100D2543-C20C-4E1B-91CD-6497E1DFAD74}" type="parTrans" cxnId="{505FA676-B2F6-4EBC-B85D-52CC396EECA0}">
      <dgm:prSet/>
      <dgm:spPr/>
      <dgm:t>
        <a:bodyPr/>
        <a:lstStyle/>
        <a:p>
          <a:endParaRPr lang="ru-RU"/>
        </a:p>
      </dgm:t>
    </dgm:pt>
    <dgm:pt modelId="{0ED7C55E-44B6-4D25-B812-F3876B31FB78}" type="sibTrans" cxnId="{505FA676-B2F6-4EBC-B85D-52CC396EECA0}">
      <dgm:prSet/>
      <dgm:spPr/>
      <dgm:t>
        <a:bodyPr/>
        <a:lstStyle/>
        <a:p>
          <a:endParaRPr lang="ru-RU"/>
        </a:p>
      </dgm:t>
    </dgm:pt>
    <dgm:pt modelId="{12043652-FEC0-456A-B0B9-FFE474CDD740}">
      <dgm:prSet phldrT="[Текст]"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Педагог-психолог</a:t>
          </a:r>
        </a:p>
        <a:p>
          <a:r>
            <a:rPr lang="ru-RU" i="1" dirty="0" err="1" smtClean="0">
              <a:latin typeface="Calibri" pitchFamily="34" charset="0"/>
            </a:rPr>
            <a:t>Зенкова</a:t>
          </a:r>
          <a:r>
            <a:rPr lang="ru-RU" i="1" dirty="0" smtClean="0">
              <a:latin typeface="Calibri" pitchFamily="34" charset="0"/>
            </a:rPr>
            <a:t> Любовь Владимировна</a:t>
          </a:r>
          <a:endParaRPr lang="ru-RU" i="1" dirty="0">
            <a:latin typeface="Calibri" pitchFamily="34" charset="0"/>
          </a:endParaRPr>
        </a:p>
      </dgm:t>
    </dgm:pt>
    <dgm:pt modelId="{3141BAEF-3408-447B-9C92-EF2FB1C14DCC}" type="parTrans" cxnId="{DFF5C940-FF0F-44D6-AC46-074C5258DC3D}">
      <dgm:prSet/>
      <dgm:spPr/>
      <dgm:t>
        <a:bodyPr/>
        <a:lstStyle/>
        <a:p>
          <a:endParaRPr lang="ru-RU"/>
        </a:p>
      </dgm:t>
    </dgm:pt>
    <dgm:pt modelId="{0E7E6962-EB83-41B3-B611-5855B8416E0C}" type="sibTrans" cxnId="{DFF5C940-FF0F-44D6-AC46-074C5258DC3D}">
      <dgm:prSet/>
      <dgm:spPr/>
      <dgm:t>
        <a:bodyPr/>
        <a:lstStyle/>
        <a:p>
          <a:endParaRPr lang="ru-RU"/>
        </a:p>
      </dgm:t>
    </dgm:pt>
    <dgm:pt modelId="{9A2909F9-175C-4540-A4EC-9EB4AE901B60}">
      <dgm:prSet phldrT="[Текст]"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Учитель-логопед</a:t>
          </a:r>
          <a:r>
            <a:rPr lang="ru-RU" dirty="0" smtClean="0">
              <a:latin typeface="Calibri" pitchFamily="34" charset="0"/>
            </a:rPr>
            <a:t> </a:t>
          </a:r>
          <a:r>
            <a:rPr lang="ru-RU" i="1" dirty="0" smtClean="0">
              <a:latin typeface="Calibri" pitchFamily="34" charset="0"/>
            </a:rPr>
            <a:t>Глазырина Елена Валерьевна</a:t>
          </a:r>
          <a:endParaRPr lang="ru-RU" i="1" dirty="0">
            <a:latin typeface="Calibri" pitchFamily="34" charset="0"/>
          </a:endParaRPr>
        </a:p>
      </dgm:t>
    </dgm:pt>
    <dgm:pt modelId="{CCB2A11C-8EFB-462C-AE23-AB8C9767E3C9}" type="parTrans" cxnId="{05185A53-95B2-4018-A8C8-AC7B8168AEC8}">
      <dgm:prSet/>
      <dgm:spPr/>
      <dgm:t>
        <a:bodyPr/>
        <a:lstStyle/>
        <a:p>
          <a:endParaRPr lang="ru-RU"/>
        </a:p>
      </dgm:t>
    </dgm:pt>
    <dgm:pt modelId="{AF90E0D2-65C0-4262-A6A7-C31D51CDD306}" type="sibTrans" cxnId="{05185A53-95B2-4018-A8C8-AC7B8168AEC8}">
      <dgm:prSet/>
      <dgm:spPr/>
      <dgm:t>
        <a:bodyPr/>
        <a:lstStyle/>
        <a:p>
          <a:endParaRPr lang="ru-RU"/>
        </a:p>
      </dgm:t>
    </dgm:pt>
    <dgm:pt modelId="{CD862FDF-6A0D-4A26-9260-EDFECAC594AE}">
      <dgm:prSet phldrT="[Текст]"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Учитель-дефектолог</a:t>
          </a:r>
        </a:p>
        <a:p>
          <a:r>
            <a:rPr lang="ru-RU" i="1" dirty="0" smtClean="0">
              <a:latin typeface="Calibri" pitchFamily="34" charset="0"/>
            </a:rPr>
            <a:t>Окулова Светлана </a:t>
          </a:r>
          <a:r>
            <a:rPr lang="ru-RU" i="1" dirty="0" err="1" smtClean="0">
              <a:latin typeface="Calibri" pitchFamily="34" charset="0"/>
            </a:rPr>
            <a:t>Шопановна</a:t>
          </a:r>
          <a:endParaRPr lang="ru-RU" i="1" dirty="0">
            <a:latin typeface="Calibri" pitchFamily="34" charset="0"/>
          </a:endParaRPr>
        </a:p>
      </dgm:t>
    </dgm:pt>
    <dgm:pt modelId="{BC971511-929B-471F-86F6-78DFD7586633}" type="parTrans" cxnId="{765F671C-2BC3-4CDC-A2AE-05BD1ED4298B}">
      <dgm:prSet/>
      <dgm:spPr/>
      <dgm:t>
        <a:bodyPr/>
        <a:lstStyle/>
        <a:p>
          <a:endParaRPr lang="ru-RU"/>
        </a:p>
      </dgm:t>
    </dgm:pt>
    <dgm:pt modelId="{9FD25E25-7C60-48E8-B10B-7A14C9A7A6E9}" type="sibTrans" cxnId="{765F671C-2BC3-4CDC-A2AE-05BD1ED4298B}">
      <dgm:prSet/>
      <dgm:spPr/>
      <dgm:t>
        <a:bodyPr/>
        <a:lstStyle/>
        <a:p>
          <a:endParaRPr lang="ru-RU"/>
        </a:p>
      </dgm:t>
    </dgm:pt>
    <dgm:pt modelId="{B0908A04-B510-4B23-B065-FACB58AD4597}" type="pres">
      <dgm:prSet presAssocID="{A8F4A7E0-485E-46A7-8965-D471358A8A4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287C2E-30C5-4B1A-A92E-D9B2A406080C}" type="pres">
      <dgm:prSet presAssocID="{0CFF0722-5805-4F4B-BE88-536CAFB2AF53}" presName="roof" presStyleLbl="dkBgShp" presStyleIdx="0" presStyleCnt="2" custLinFactNeighborX="-2207"/>
      <dgm:spPr/>
      <dgm:t>
        <a:bodyPr/>
        <a:lstStyle/>
        <a:p>
          <a:endParaRPr lang="ru-RU"/>
        </a:p>
      </dgm:t>
    </dgm:pt>
    <dgm:pt modelId="{00BF3914-E3DF-4FDA-BD57-63D622AD5845}" type="pres">
      <dgm:prSet presAssocID="{0CFF0722-5805-4F4B-BE88-536CAFB2AF53}" presName="pillars" presStyleCnt="0"/>
      <dgm:spPr/>
      <dgm:t>
        <a:bodyPr/>
        <a:lstStyle/>
        <a:p>
          <a:endParaRPr lang="ru-RU"/>
        </a:p>
      </dgm:t>
    </dgm:pt>
    <dgm:pt modelId="{B44CF21C-F646-4EF8-9D7C-7F9E83BC7B34}" type="pres">
      <dgm:prSet presAssocID="{0CFF0722-5805-4F4B-BE88-536CAFB2AF53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E1E04-926A-42E3-8426-65A02C700DD4}" type="pres">
      <dgm:prSet presAssocID="{29196AA8-4764-4E12-9F25-699EABDA7414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FD0B1-FA2D-4675-B8A7-FFFFBF1F6A3E}" type="pres">
      <dgm:prSet presAssocID="{12043652-FEC0-456A-B0B9-FFE474CDD740}" presName="pillarX" presStyleLbl="node1" presStyleIdx="2" presStyleCnt="5" custLinFactNeighborX="1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251D6-177E-4950-A07F-3D78DDA98BB1}" type="pres">
      <dgm:prSet presAssocID="{9A2909F9-175C-4540-A4EC-9EB4AE901B60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D0293-F978-48F4-9EA7-3C2D6E60BF52}" type="pres">
      <dgm:prSet presAssocID="{CD862FDF-6A0D-4A26-9260-EDFECAC594AE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6FE10-FDBF-4792-86A8-3A3AFF7947C5}" type="pres">
      <dgm:prSet presAssocID="{0CFF0722-5805-4F4B-BE88-536CAFB2AF53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05185A53-95B2-4018-A8C8-AC7B8168AEC8}" srcId="{0CFF0722-5805-4F4B-BE88-536CAFB2AF53}" destId="{9A2909F9-175C-4540-A4EC-9EB4AE901B60}" srcOrd="3" destOrd="0" parTransId="{CCB2A11C-8EFB-462C-AE23-AB8C9767E3C9}" sibTransId="{AF90E0D2-65C0-4262-A6A7-C31D51CDD306}"/>
    <dgm:cxn modelId="{4DA7BCF6-9614-43A8-8F1C-AA9B4F45E9D1}" srcId="{0CFF0722-5805-4F4B-BE88-536CAFB2AF53}" destId="{6F36B0A8-928A-4601-8793-77D7DD038538}" srcOrd="0" destOrd="0" parTransId="{2ABAD6E7-5C4C-4984-B760-10D250C1418D}" sibTransId="{E39E8A8D-F52D-4F66-AEE7-64D126B72009}"/>
    <dgm:cxn modelId="{DB5DE47E-EE46-43C5-A10B-6546D03C16F8}" type="presOf" srcId="{12043652-FEC0-456A-B0B9-FFE474CDD740}" destId="{D62FD0B1-FA2D-4675-B8A7-FFFFBF1F6A3E}" srcOrd="0" destOrd="0" presId="urn:microsoft.com/office/officeart/2005/8/layout/hList3"/>
    <dgm:cxn modelId="{4FAF092F-1127-490A-A5CA-9DB99C09DC9A}" type="presOf" srcId="{CD862FDF-6A0D-4A26-9260-EDFECAC594AE}" destId="{B6CD0293-F978-48F4-9EA7-3C2D6E60BF52}" srcOrd="0" destOrd="0" presId="urn:microsoft.com/office/officeart/2005/8/layout/hList3"/>
    <dgm:cxn modelId="{ABDE8BAB-8DAB-4270-9449-380B30D625B3}" srcId="{A8F4A7E0-485E-46A7-8965-D471358A8A40}" destId="{0CFF0722-5805-4F4B-BE88-536CAFB2AF53}" srcOrd="0" destOrd="0" parTransId="{5AFB2923-5058-47BF-A63A-01424FBD182E}" sibTransId="{F1B7CF87-78FE-4F06-9DCF-81A836684B51}"/>
    <dgm:cxn modelId="{DFF5C940-FF0F-44D6-AC46-074C5258DC3D}" srcId="{0CFF0722-5805-4F4B-BE88-536CAFB2AF53}" destId="{12043652-FEC0-456A-B0B9-FFE474CDD740}" srcOrd="2" destOrd="0" parTransId="{3141BAEF-3408-447B-9C92-EF2FB1C14DCC}" sibTransId="{0E7E6962-EB83-41B3-B611-5855B8416E0C}"/>
    <dgm:cxn modelId="{7A100758-BBCC-4F6A-B012-ED9DEC086760}" type="presOf" srcId="{9A2909F9-175C-4540-A4EC-9EB4AE901B60}" destId="{57B251D6-177E-4950-A07F-3D78DDA98BB1}" srcOrd="0" destOrd="0" presId="urn:microsoft.com/office/officeart/2005/8/layout/hList3"/>
    <dgm:cxn modelId="{55AF8DF2-96A0-4F59-8ADF-A5552315DCBB}" type="presOf" srcId="{29196AA8-4764-4E12-9F25-699EABDA7414}" destId="{D96E1E04-926A-42E3-8426-65A02C700DD4}" srcOrd="0" destOrd="0" presId="urn:microsoft.com/office/officeart/2005/8/layout/hList3"/>
    <dgm:cxn modelId="{76DD4E47-233F-4C83-909F-105DA0E9AD67}" type="presOf" srcId="{6F36B0A8-928A-4601-8793-77D7DD038538}" destId="{B44CF21C-F646-4EF8-9D7C-7F9E83BC7B34}" srcOrd="0" destOrd="0" presId="urn:microsoft.com/office/officeart/2005/8/layout/hList3"/>
    <dgm:cxn modelId="{765F671C-2BC3-4CDC-A2AE-05BD1ED4298B}" srcId="{0CFF0722-5805-4F4B-BE88-536CAFB2AF53}" destId="{CD862FDF-6A0D-4A26-9260-EDFECAC594AE}" srcOrd="4" destOrd="0" parTransId="{BC971511-929B-471F-86F6-78DFD7586633}" sibTransId="{9FD25E25-7C60-48E8-B10B-7A14C9A7A6E9}"/>
    <dgm:cxn modelId="{BC58EC6E-82E0-4BA2-890E-B797A17DA102}" type="presOf" srcId="{0CFF0722-5805-4F4B-BE88-536CAFB2AF53}" destId="{B1287C2E-30C5-4B1A-A92E-D9B2A406080C}" srcOrd="0" destOrd="0" presId="urn:microsoft.com/office/officeart/2005/8/layout/hList3"/>
    <dgm:cxn modelId="{A42D7C2D-9D4D-414D-820C-5AB970D61BAA}" type="presOf" srcId="{A8F4A7E0-485E-46A7-8965-D471358A8A40}" destId="{B0908A04-B510-4B23-B065-FACB58AD4597}" srcOrd="0" destOrd="0" presId="urn:microsoft.com/office/officeart/2005/8/layout/hList3"/>
    <dgm:cxn modelId="{505FA676-B2F6-4EBC-B85D-52CC396EECA0}" srcId="{0CFF0722-5805-4F4B-BE88-536CAFB2AF53}" destId="{29196AA8-4764-4E12-9F25-699EABDA7414}" srcOrd="1" destOrd="0" parTransId="{100D2543-C20C-4E1B-91CD-6497E1DFAD74}" sibTransId="{0ED7C55E-44B6-4D25-B812-F3876B31FB78}"/>
    <dgm:cxn modelId="{761B882D-6127-4F16-85A1-0245D3824D38}" type="presParOf" srcId="{B0908A04-B510-4B23-B065-FACB58AD4597}" destId="{B1287C2E-30C5-4B1A-A92E-D9B2A406080C}" srcOrd="0" destOrd="0" presId="urn:microsoft.com/office/officeart/2005/8/layout/hList3"/>
    <dgm:cxn modelId="{F432638B-6662-4654-998E-26B588CFAB20}" type="presParOf" srcId="{B0908A04-B510-4B23-B065-FACB58AD4597}" destId="{00BF3914-E3DF-4FDA-BD57-63D622AD5845}" srcOrd="1" destOrd="0" presId="urn:microsoft.com/office/officeart/2005/8/layout/hList3"/>
    <dgm:cxn modelId="{8BA57D71-46A1-4092-8016-99C0ADAF4C12}" type="presParOf" srcId="{00BF3914-E3DF-4FDA-BD57-63D622AD5845}" destId="{B44CF21C-F646-4EF8-9D7C-7F9E83BC7B34}" srcOrd="0" destOrd="0" presId="urn:microsoft.com/office/officeart/2005/8/layout/hList3"/>
    <dgm:cxn modelId="{E02DD248-EF28-49DD-A7A3-DA9AC720C85B}" type="presParOf" srcId="{00BF3914-E3DF-4FDA-BD57-63D622AD5845}" destId="{D96E1E04-926A-42E3-8426-65A02C700DD4}" srcOrd="1" destOrd="0" presId="urn:microsoft.com/office/officeart/2005/8/layout/hList3"/>
    <dgm:cxn modelId="{7EF9AA04-6C06-4575-8005-8BC13F963B37}" type="presParOf" srcId="{00BF3914-E3DF-4FDA-BD57-63D622AD5845}" destId="{D62FD0B1-FA2D-4675-B8A7-FFFFBF1F6A3E}" srcOrd="2" destOrd="0" presId="urn:microsoft.com/office/officeart/2005/8/layout/hList3"/>
    <dgm:cxn modelId="{9DAFC4DA-7D91-4879-BD75-0D0850C1BD01}" type="presParOf" srcId="{00BF3914-E3DF-4FDA-BD57-63D622AD5845}" destId="{57B251D6-177E-4950-A07F-3D78DDA98BB1}" srcOrd="3" destOrd="0" presId="urn:microsoft.com/office/officeart/2005/8/layout/hList3"/>
    <dgm:cxn modelId="{714DE572-C591-405E-B998-6E74312BB5DE}" type="presParOf" srcId="{00BF3914-E3DF-4FDA-BD57-63D622AD5845}" destId="{B6CD0293-F978-48F4-9EA7-3C2D6E60BF52}" srcOrd="4" destOrd="0" presId="urn:microsoft.com/office/officeart/2005/8/layout/hList3"/>
    <dgm:cxn modelId="{46F10BEC-7ACD-4420-9B0E-9DA44DC5F6F3}" type="presParOf" srcId="{B0908A04-B510-4B23-B065-FACB58AD4597}" destId="{3B66FE10-FDBF-4792-86A8-3A3AFF7947C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87C2E-30C5-4B1A-A92E-D9B2A406080C}">
      <dsp:nvSpPr>
        <dsp:cNvPr id="0" name=""/>
        <dsp:cNvSpPr/>
      </dsp:nvSpPr>
      <dsp:spPr>
        <a:xfrm>
          <a:off x="0" y="0"/>
          <a:ext cx="8157592" cy="125293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libri" pitchFamily="34" charset="0"/>
            </a:rPr>
            <a:t>Состав ТПМПК</a:t>
          </a:r>
          <a:endParaRPr lang="ru-RU" sz="2800" kern="1200" dirty="0">
            <a:latin typeface="Calibri" pitchFamily="34" charset="0"/>
          </a:endParaRPr>
        </a:p>
      </dsp:txBody>
      <dsp:txXfrm>
        <a:off x="0" y="0"/>
        <a:ext cx="8157592" cy="1252939"/>
      </dsp:txXfrm>
    </dsp:sp>
    <dsp:sp modelId="{B44CF21C-F646-4EF8-9D7C-7F9E83BC7B34}">
      <dsp:nvSpPr>
        <dsp:cNvPr id="0" name=""/>
        <dsp:cNvSpPr/>
      </dsp:nvSpPr>
      <dsp:spPr>
        <a:xfrm>
          <a:off x="995" y="1252939"/>
          <a:ext cx="1631120" cy="26311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alibri" pitchFamily="34" charset="0"/>
            </a:rPr>
            <a:t>Руководитель комиссии, социальный педагог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1" kern="1200" dirty="0" smtClean="0">
              <a:latin typeface="Calibri" pitchFamily="34" charset="0"/>
            </a:rPr>
            <a:t>Краюхина Надежда Александровна</a:t>
          </a:r>
          <a:endParaRPr lang="ru-RU" sz="1700" b="0" i="1" kern="1200" dirty="0">
            <a:latin typeface="Calibri" pitchFamily="34" charset="0"/>
          </a:endParaRPr>
        </a:p>
      </dsp:txBody>
      <dsp:txXfrm>
        <a:off x="995" y="1252939"/>
        <a:ext cx="1631120" cy="2631172"/>
      </dsp:txXfrm>
    </dsp:sp>
    <dsp:sp modelId="{D96E1E04-926A-42E3-8426-65A02C700DD4}">
      <dsp:nvSpPr>
        <dsp:cNvPr id="0" name=""/>
        <dsp:cNvSpPr/>
      </dsp:nvSpPr>
      <dsp:spPr>
        <a:xfrm>
          <a:off x="1632115" y="1252939"/>
          <a:ext cx="1631120" cy="26311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alibri" pitchFamily="34" charset="0"/>
            </a:rPr>
            <a:t>Врач-психиатр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latin typeface="Calibri" pitchFamily="34" charset="0"/>
            </a:rPr>
            <a:t>Рыбников Александр Николаевич</a:t>
          </a:r>
          <a:endParaRPr lang="ru-RU" sz="1700" i="1" kern="1200" dirty="0">
            <a:latin typeface="Calibri" pitchFamily="34" charset="0"/>
          </a:endParaRPr>
        </a:p>
      </dsp:txBody>
      <dsp:txXfrm>
        <a:off x="1632115" y="1252939"/>
        <a:ext cx="1631120" cy="2631172"/>
      </dsp:txXfrm>
    </dsp:sp>
    <dsp:sp modelId="{D62FD0B1-FA2D-4675-B8A7-FFFFBF1F6A3E}">
      <dsp:nvSpPr>
        <dsp:cNvPr id="0" name=""/>
        <dsp:cNvSpPr/>
      </dsp:nvSpPr>
      <dsp:spPr>
        <a:xfrm>
          <a:off x="3283380" y="1252939"/>
          <a:ext cx="1631120" cy="26311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alibri" pitchFamily="34" charset="0"/>
            </a:rPr>
            <a:t>Педагог-психолог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err="1" smtClean="0">
              <a:latin typeface="Calibri" pitchFamily="34" charset="0"/>
            </a:rPr>
            <a:t>Зенкова</a:t>
          </a:r>
          <a:r>
            <a:rPr lang="ru-RU" sz="1700" i="1" kern="1200" dirty="0" smtClean="0">
              <a:latin typeface="Calibri" pitchFamily="34" charset="0"/>
            </a:rPr>
            <a:t> Любовь Владимировна</a:t>
          </a:r>
          <a:endParaRPr lang="ru-RU" sz="1700" i="1" kern="1200" dirty="0">
            <a:latin typeface="Calibri" pitchFamily="34" charset="0"/>
          </a:endParaRPr>
        </a:p>
      </dsp:txBody>
      <dsp:txXfrm>
        <a:off x="3283380" y="1252939"/>
        <a:ext cx="1631120" cy="2631172"/>
      </dsp:txXfrm>
    </dsp:sp>
    <dsp:sp modelId="{57B251D6-177E-4950-A07F-3D78DDA98BB1}">
      <dsp:nvSpPr>
        <dsp:cNvPr id="0" name=""/>
        <dsp:cNvSpPr/>
      </dsp:nvSpPr>
      <dsp:spPr>
        <a:xfrm>
          <a:off x="4894356" y="1252939"/>
          <a:ext cx="1631120" cy="26311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alibri" pitchFamily="34" charset="0"/>
            </a:rPr>
            <a:t>Учитель-логопед</a:t>
          </a:r>
          <a:r>
            <a:rPr lang="ru-RU" sz="1700" kern="1200" dirty="0" smtClean="0">
              <a:latin typeface="Calibri" pitchFamily="34" charset="0"/>
            </a:rPr>
            <a:t> </a:t>
          </a:r>
          <a:r>
            <a:rPr lang="ru-RU" sz="1700" i="1" kern="1200" dirty="0" smtClean="0">
              <a:latin typeface="Calibri" pitchFamily="34" charset="0"/>
            </a:rPr>
            <a:t>Глазырина Елена Валерьевна</a:t>
          </a:r>
          <a:endParaRPr lang="ru-RU" sz="1700" i="1" kern="1200" dirty="0">
            <a:latin typeface="Calibri" pitchFamily="34" charset="0"/>
          </a:endParaRPr>
        </a:p>
      </dsp:txBody>
      <dsp:txXfrm>
        <a:off x="4894356" y="1252939"/>
        <a:ext cx="1631120" cy="2631172"/>
      </dsp:txXfrm>
    </dsp:sp>
    <dsp:sp modelId="{B6CD0293-F978-48F4-9EA7-3C2D6E60BF52}">
      <dsp:nvSpPr>
        <dsp:cNvPr id="0" name=""/>
        <dsp:cNvSpPr/>
      </dsp:nvSpPr>
      <dsp:spPr>
        <a:xfrm>
          <a:off x="6525476" y="1252939"/>
          <a:ext cx="1631120" cy="26311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alibri" pitchFamily="34" charset="0"/>
            </a:rPr>
            <a:t>Учитель-дефектолог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latin typeface="Calibri" pitchFamily="34" charset="0"/>
            </a:rPr>
            <a:t>Окулова Светлана </a:t>
          </a:r>
          <a:r>
            <a:rPr lang="ru-RU" sz="1700" i="1" kern="1200" dirty="0" err="1" smtClean="0">
              <a:latin typeface="Calibri" pitchFamily="34" charset="0"/>
            </a:rPr>
            <a:t>Шопановна</a:t>
          </a:r>
          <a:endParaRPr lang="ru-RU" sz="1700" i="1" kern="1200" dirty="0">
            <a:latin typeface="Calibri" pitchFamily="34" charset="0"/>
          </a:endParaRPr>
        </a:p>
      </dsp:txBody>
      <dsp:txXfrm>
        <a:off x="6525476" y="1252939"/>
        <a:ext cx="1631120" cy="2631172"/>
      </dsp:txXfrm>
    </dsp:sp>
    <dsp:sp modelId="{3B66FE10-FDBF-4792-86A8-3A3AFF7947C5}">
      <dsp:nvSpPr>
        <dsp:cNvPr id="0" name=""/>
        <dsp:cNvSpPr/>
      </dsp:nvSpPr>
      <dsp:spPr>
        <a:xfrm>
          <a:off x="0" y="3884111"/>
          <a:ext cx="8157592" cy="29235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t="-1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640960" cy="8926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МОУ ДО «ППМС-центр МО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Алапаевское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1340768"/>
            <a:ext cx="7408333" cy="417646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Взаимодействие ТПМПК с образовательными организациями</a:t>
            </a:r>
          </a:p>
          <a:p>
            <a:pPr marL="0" indent="0" algn="ctr">
              <a:buNone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 МО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А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лапаевское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5661248"/>
            <a:ext cx="343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                                      24.03.2023 г.</a:t>
            </a:r>
            <a:endParaRPr lang="ru-RU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2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76672"/>
            <a:ext cx="4213598" cy="573325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0" y="2564904"/>
            <a:ext cx="4427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На сайте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ГБУ СО «ЦППМСП «Ресурс» 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</a:rPr>
              <a:t>http//www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ru-RU" sz="2000" b="1" dirty="0" err="1" smtClean="0">
                <a:solidFill>
                  <a:schemeClr val="tx2"/>
                </a:solidFill>
                <a:latin typeface="Calibri" pitchFamily="34" charset="0"/>
              </a:rPr>
              <a:t>центр-ресурс.рф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</a:rPr>
              <a:t>/</a:t>
            </a:r>
            <a:endParaRPr lang="ru-RU" sz="24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8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098550"/>
            <a:ext cx="6713537" cy="465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37312"/>
            <a:ext cx="8352928" cy="51095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alibri" pitchFamily="34" charset="0"/>
              </a:rPr>
              <a:t>Нормативно-правовая база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деятельности ТПМПК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836712"/>
            <a:ext cx="8280920" cy="504056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alibri" pitchFamily="34" charset="0"/>
              </a:rPr>
              <a:t>Федеральный закон от 29 декабря 2012 г. N 273-ФЗ "Об образовании в Российской Федерации". </a:t>
            </a:r>
          </a:p>
          <a:p>
            <a:r>
              <a:rPr lang="ru-RU" dirty="0" smtClean="0">
                <a:latin typeface="Calibri" pitchFamily="34" charset="0"/>
              </a:rPr>
              <a:t>Положение о </a:t>
            </a:r>
            <a:r>
              <a:rPr lang="ru-RU" dirty="0" err="1" smtClean="0">
                <a:latin typeface="Calibri" pitchFamily="34" charset="0"/>
              </a:rPr>
              <a:t>психолого-медико-педагогической</a:t>
            </a:r>
            <a:r>
              <a:rPr lang="ru-RU" dirty="0" smtClean="0">
                <a:latin typeface="Calibri" pitchFamily="34" charset="0"/>
              </a:rPr>
              <a:t> комиссии (приказ </a:t>
            </a:r>
            <a:r>
              <a:rPr lang="ru-RU" dirty="0" err="1" smtClean="0">
                <a:latin typeface="Calibri" pitchFamily="34" charset="0"/>
              </a:rPr>
              <a:t>Минобрнауки</a:t>
            </a:r>
            <a:r>
              <a:rPr lang="ru-RU" dirty="0" smtClean="0">
                <a:latin typeface="Calibri" pitchFamily="34" charset="0"/>
              </a:rPr>
              <a:t> РФ от 20 сентября 2013 г. N 1082 "Об утверждении Положения о </a:t>
            </a:r>
            <a:r>
              <a:rPr lang="ru-RU" dirty="0" err="1" smtClean="0">
                <a:latin typeface="Calibri" pitchFamily="34" charset="0"/>
              </a:rPr>
              <a:t>психолого-медико-педагогической</a:t>
            </a:r>
            <a:r>
              <a:rPr lang="ru-RU" dirty="0" smtClean="0">
                <a:latin typeface="Calibri" pitchFamily="34" charset="0"/>
              </a:rPr>
              <a:t> комиссии").</a:t>
            </a:r>
          </a:p>
          <a:p>
            <a:r>
              <a:rPr lang="ru-RU" dirty="0" smtClean="0">
                <a:latin typeface="Calibri" pitchFamily="34" charset="0"/>
              </a:rPr>
              <a:t>Приказ </a:t>
            </a:r>
            <a:r>
              <a:rPr lang="ru-RU" dirty="0">
                <a:latin typeface="Calibri" pitchFamily="34" charset="0"/>
              </a:rPr>
              <a:t>Министерства общего и профессионального образования Свердловской области от 07.06.2017 г. № 248-Д  «Об утверждении Порядка работы центральной и территориальных психолого-медико-педагогических комиссий Свердловской области» (с изменениями, внесенными приказом Министерства общего и профессионального образования Свердловской области  от 23.08.2018г. № </a:t>
            </a:r>
            <a:r>
              <a:rPr lang="ru-RU" dirty="0" smtClean="0">
                <a:latin typeface="Calibri" pitchFamily="34" charset="0"/>
              </a:rPr>
              <a:t>400-Д.</a:t>
            </a: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3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688632" cy="9361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ТПМПК МО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Алапаевское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857801"/>
              </p:ext>
            </p:extLst>
          </p:nvPr>
        </p:nvGraphicFramePr>
        <p:xfrm>
          <a:off x="539552" y="1772816"/>
          <a:ext cx="815759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5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6093296"/>
            <a:ext cx="6781800" cy="65496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</a:rPr>
              <a:t>Информация о деятельности ТПМПК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Calibri" pitchFamily="34" charset="0"/>
              </a:rPr>
              <a:t>На сайте МОУ ДО «ППМС-центр МО </a:t>
            </a:r>
            <a:r>
              <a:rPr lang="ru-RU" b="1" dirty="0">
                <a:latin typeface="Calibri" pitchFamily="34" charset="0"/>
              </a:rPr>
              <a:t>А</a:t>
            </a:r>
            <a:r>
              <a:rPr lang="ru-RU" b="1" dirty="0" smtClean="0">
                <a:latin typeface="Calibri" pitchFamily="34" charset="0"/>
              </a:rPr>
              <a:t>лапаевское» в разделе «Территориальная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психолого-медико-педагогическая комиссия МО Алапаевское»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https</a:t>
            </a:r>
            <a:r>
              <a:rPr lang="ru-RU" b="1" dirty="0" smtClean="0">
                <a:solidFill>
                  <a:srgbClr val="FF0000"/>
                </a:solidFill>
              </a:rPr>
              <a:t>://</a:t>
            </a:r>
            <a:r>
              <a:rPr lang="en-US" b="1" dirty="0" smtClean="0">
                <a:solidFill>
                  <a:srgbClr val="FF0000"/>
                </a:solidFill>
              </a:rPr>
              <a:t>centrppms-apk.profiedu.ru/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599753" cy="439248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427984" y="3068960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80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8861" y="6237312"/>
            <a:ext cx="3513881" cy="47667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</a:rPr>
              <a:t>Возникла проблема</a:t>
            </a:r>
            <a:endParaRPr lang="ru-RU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53" y="636618"/>
            <a:ext cx="3813655" cy="3080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трелка вправо 4"/>
          <p:cNvSpPr/>
          <p:nvPr/>
        </p:nvSpPr>
        <p:spPr>
          <a:xfrm rot="7652861">
            <a:off x="1579155" y="3773864"/>
            <a:ext cx="1008112" cy="57606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705048">
            <a:off x="3291654" y="4149080"/>
            <a:ext cx="576064" cy="93610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0461633">
            <a:off x="6724749" y="3684983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659295" y="4740964"/>
            <a:ext cx="201622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Трудности в освоении образовательной программы</a:t>
            </a:r>
            <a:endParaRPr lang="ru-RU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380" y="5260698"/>
            <a:ext cx="142436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Речевые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нарушения</a:t>
            </a:r>
            <a:endParaRPr lang="ru-RU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0007" y="5279141"/>
            <a:ext cx="17828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2"/>
                </a:solidFill>
                <a:latin typeface="Calibri" pitchFamily="34" charset="0"/>
              </a:rPr>
              <a:t>Дезадаптивное</a:t>
            </a:r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поведение</a:t>
            </a:r>
            <a:endParaRPr lang="ru-RU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049" y="4689303"/>
            <a:ext cx="127759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Трудности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в общении</a:t>
            </a:r>
            <a:endParaRPr lang="ru-RU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1216436">
            <a:off x="4852705" y="4122335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813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21288"/>
            <a:ext cx="8352928" cy="65496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</a:rPr>
              <a:t>Перечень документов для обращения в ПМПК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20688"/>
            <a:ext cx="835292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Копия свидетельства о рождении или паспорта ребёнка.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Копии паспортов обоих родителей (законных представителей).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Копия свидетельства о расторжении брака.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Документы, подтверждающие полномочия по представлению интересов ребенка.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Подробная выписка из истории развития ребенка с заключениями врачей.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Амбулаторная карта.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Личная карточка обучающегося (для школьников 2-11 классов).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Заключение(заключения)психолого-медико-педагогической комиссии о результатах ранее проведённого обследования ребёнка(при наличии для всех, кто проходит повторно комиссию, для участников ГИА-ОБЯЗАТЕЛЬНО).</a:t>
            </a:r>
          </a:p>
        </p:txBody>
      </p:sp>
    </p:spTree>
    <p:extLst>
      <p:ext uri="{BB962C8B-B14F-4D97-AF65-F5344CB8AC3E}">
        <p14:creationId xmlns:p14="http://schemas.microsoft.com/office/powerpoint/2010/main" val="163376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165304"/>
            <a:ext cx="8130480" cy="58296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alibri" pitchFamily="34" charset="0"/>
              </a:rPr>
              <a:t>Перечень документов для обращения в ПМПК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208912" cy="4536504"/>
          </a:xfrm>
        </p:spPr>
        <p:txBody>
          <a:bodyPr>
            <a:normAutofit fontScale="25000" lnSpcReduction="20000"/>
          </a:bodyPr>
          <a:lstStyle/>
          <a:p>
            <a:pPr marL="444500" lvl="0" indent="-444500">
              <a:buClr>
                <a:srgbClr val="C00000"/>
              </a:buClr>
              <a:buFont typeface="+mj-lt"/>
              <a:buAutoNum type="arabicPeriod" startAt="9"/>
            </a:pPr>
            <a:r>
              <a:rPr lang="ru-RU" sz="9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Направление организации на комиссию(при наличии). Педагогическое представление или характеристика воспитанника, обучающегося, выданная образовательной организацией.</a:t>
            </a:r>
          </a:p>
          <a:p>
            <a:pPr marL="444500" lvl="0" indent="-444500">
              <a:buClr>
                <a:srgbClr val="C00000"/>
              </a:buClr>
              <a:buFont typeface="+mj-lt"/>
              <a:buAutoNum type="arabicPeriod" startAt="9"/>
            </a:pPr>
            <a:r>
              <a:rPr lang="ru-RU" sz="9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Логопедическое(дефектологическое) представление или характеристика воспитанника, обучающегося, выданная учителем-логопедом(дефектологом), для тех, кто посещал данные занятия.  </a:t>
            </a:r>
          </a:p>
          <a:p>
            <a:pPr marL="444500" lvl="0" indent="-444500">
              <a:buClr>
                <a:srgbClr val="C00000"/>
              </a:buClr>
              <a:buFont typeface="+mj-lt"/>
              <a:buAutoNum type="arabicPeriod" startAt="9"/>
            </a:pPr>
            <a:r>
              <a:rPr lang="ru-RU" sz="9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Письменные работы по русскому языку, математике; рисунки, поделки, аппликации и другие результаты самостоятельной продуктивной деятельности ребёнка, отражающие особенности его развития(ОБЯЗАТЕЛЬНО).</a:t>
            </a:r>
          </a:p>
          <a:p>
            <a:pPr marL="444500" lvl="0" indent="-444500">
              <a:buClr>
                <a:srgbClr val="C00000"/>
              </a:buClr>
              <a:buFont typeface="+mj-lt"/>
              <a:buAutoNum type="arabicPeriod" startAt="9"/>
            </a:pPr>
            <a:r>
              <a:rPr lang="ru-RU" sz="9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смены образовательной программы необходимо предоставить заключение </a:t>
            </a:r>
            <a:r>
              <a:rPr lang="ru-RU" sz="92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ППконсилиума</a:t>
            </a:r>
            <a:r>
              <a:rPr lang="ru-RU" sz="9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образовательной организации, в которой обучается Ваш ребёнок(для школьников).</a:t>
            </a:r>
          </a:p>
          <a:p>
            <a:pPr marL="444500" lvl="0" indent="-444500">
              <a:buClr>
                <a:srgbClr val="C00000"/>
              </a:buClr>
              <a:buFont typeface="+mj-lt"/>
              <a:buAutoNum type="arabicPeriod" startAt="9"/>
            </a:pPr>
            <a:r>
              <a:rPr lang="ru-RU" sz="9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Социальный паспорт.</a:t>
            </a:r>
          </a:p>
          <a:p>
            <a:pPr marL="444500" lvl="0" indent="-444500">
              <a:buClr>
                <a:srgbClr val="C00000"/>
              </a:buClr>
              <a:buFont typeface="+mj-lt"/>
              <a:buAutoNum type="arabicPeriod" startAt="9"/>
            </a:pPr>
            <a:r>
              <a:rPr lang="ru-RU" sz="9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Копия справки об инвалидности, ИПРА.</a:t>
            </a:r>
          </a:p>
          <a:p>
            <a:pPr marL="0" lvl="0" indent="0">
              <a:buClr>
                <a:srgbClr val="31B6FD"/>
              </a:buClr>
              <a:buNone/>
            </a:pPr>
            <a:endParaRPr lang="ru-RU" sz="9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5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165304"/>
            <a:ext cx="8202488" cy="51095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alibri" pitchFamily="34" charset="0"/>
              </a:rPr>
              <a:t>Сроки проведения обследования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ru-RU" sz="3200" dirty="0" smtClean="0">
                <a:latin typeface="Calibri" pitchFamily="34" charset="0"/>
              </a:rPr>
              <a:t>на ПМПК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7704856" cy="496855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itchFamily="34" charset="0"/>
              </a:rPr>
              <a:t>Дошкольное образование.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itchFamily="34" charset="0"/>
              </a:rPr>
              <a:t>Начальное общее образование (первичное обследование – не позднее 2 класса)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itchFamily="34" charset="0"/>
              </a:rPr>
              <a:t>Основное общее образование (при переходе с НОО на ООО: конец 4 </a:t>
            </a:r>
            <a:r>
              <a:rPr lang="ru-RU" sz="2800" dirty="0" err="1" smtClean="0">
                <a:latin typeface="Calibri" pitchFamily="34" charset="0"/>
              </a:rPr>
              <a:t>кл</a:t>
            </a:r>
            <a:r>
              <a:rPr lang="ru-RU" sz="2800" dirty="0" smtClean="0">
                <a:latin typeface="Calibri" pitchFamily="34" charset="0"/>
              </a:rPr>
              <a:t>. и 1 четверть 5 </a:t>
            </a:r>
            <a:r>
              <a:rPr lang="ru-RU" sz="2800" dirty="0" err="1" smtClean="0">
                <a:latin typeface="Calibri" pitchFamily="34" charset="0"/>
              </a:rPr>
              <a:t>кл</a:t>
            </a:r>
            <a:r>
              <a:rPr lang="ru-RU" sz="2800" dirty="0" smtClean="0">
                <a:latin typeface="Calibri" pitchFamily="34" charset="0"/>
              </a:rPr>
              <a:t>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itchFamily="34" charset="0"/>
              </a:rPr>
              <a:t>Повторное обследование в 9 </a:t>
            </a:r>
            <a:r>
              <a:rPr lang="ru-RU" sz="2800" dirty="0" err="1" smtClean="0">
                <a:latin typeface="Calibri" pitchFamily="34" charset="0"/>
              </a:rPr>
              <a:t>кл</a:t>
            </a:r>
            <a:r>
              <a:rPr lang="ru-RU" sz="2800" dirty="0" smtClean="0">
                <a:latin typeface="Calibri" pitchFamily="34" charset="0"/>
              </a:rPr>
              <a:t>. для создания условий при сдаче ГИА</a:t>
            </a:r>
            <a:endParaRPr lang="en-US" sz="2800" dirty="0" smtClean="0">
              <a:latin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itchFamily="34" charset="0"/>
              </a:rPr>
              <a:t>При переходе с ООО на СПО для обучающихся с нарушением интеллекта.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7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165304"/>
            <a:ext cx="6781800" cy="54289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alibri" pitchFamily="34" charset="0"/>
              </a:rPr>
              <a:t>Результаты обследования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7813" y="1277471"/>
            <a:ext cx="7932380" cy="395172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" pitchFamily="34" charset="0"/>
              </a:rPr>
              <a:t>Образовательная программа </a:t>
            </a:r>
            <a:r>
              <a:rPr lang="ru-RU" i="1" dirty="0" smtClean="0">
                <a:latin typeface="Calibri" pitchFamily="34" charset="0"/>
              </a:rPr>
              <a:t>(адаптированная или основная общеобразовательная). ОО не может менять вариант программы (1 и 2)</a:t>
            </a:r>
          </a:p>
          <a:p>
            <a:r>
              <a:rPr lang="ru-RU" dirty="0" smtClean="0">
                <a:latin typeface="Calibri" pitchFamily="34" charset="0"/>
              </a:rPr>
              <a:t>Специальные образовательные условия </a:t>
            </a:r>
            <a:r>
              <a:rPr lang="ru-RU" i="1" dirty="0" smtClean="0">
                <a:latin typeface="Calibri" pitchFamily="34" charset="0"/>
              </a:rPr>
              <a:t>(специальные методы, средства, ТСО, ассистенты, архитектурная среда и др.)</a:t>
            </a:r>
          </a:p>
          <a:p>
            <a:r>
              <a:rPr lang="ru-RU" dirty="0" smtClean="0">
                <a:latin typeface="Calibri" pitchFamily="34" charset="0"/>
              </a:rPr>
              <a:t>Коррекционная работа специалистов </a:t>
            </a:r>
            <a:r>
              <a:rPr lang="ru-RU" i="1" dirty="0" smtClean="0">
                <a:latin typeface="Calibri" pitchFamily="34" charset="0"/>
              </a:rPr>
              <a:t>(учитель-логопед, учитель-дефектолог, педагог-психолог)</a:t>
            </a:r>
            <a:endParaRPr lang="ru-RU" i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0480" y="668700"/>
            <a:ext cx="3980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alibri" pitchFamily="34" charset="0"/>
              </a:rPr>
              <a:t>Заключение ПМПК</a:t>
            </a:r>
            <a:endParaRPr lang="ru-RU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39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659</TotalTime>
  <Words>391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МОУ ДО «ППМС-центр МО Алапаевское»</vt:lpstr>
      <vt:lpstr>Нормативно-правовая база деятельности ТПМПК</vt:lpstr>
      <vt:lpstr>ТПМПК МО Алапаевское</vt:lpstr>
      <vt:lpstr>Информация о деятельности ТПМПК</vt:lpstr>
      <vt:lpstr>Возникла проблема</vt:lpstr>
      <vt:lpstr>Перечень документов для обращения в ПМПК</vt:lpstr>
      <vt:lpstr>Перечень документов для обращения в ПМПК</vt:lpstr>
      <vt:lpstr>Сроки проведения обследования на ПМПК</vt:lpstr>
      <vt:lpstr>Результаты обследования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ДО «ППМС-центр МО Алапаевское»</dc:title>
  <dc:creator>3</dc:creator>
  <cp:lastModifiedBy>Asus</cp:lastModifiedBy>
  <cp:revision>69</cp:revision>
  <dcterms:created xsi:type="dcterms:W3CDTF">2021-03-22T07:51:20Z</dcterms:created>
  <dcterms:modified xsi:type="dcterms:W3CDTF">2023-03-23T06:06:18Z</dcterms:modified>
</cp:coreProperties>
</file>